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3" r:id="rId3"/>
    <p:sldId id="264" r:id="rId4"/>
    <p:sldId id="257" r:id="rId5"/>
    <p:sldId id="266" r:id="rId6"/>
    <p:sldId id="271" r:id="rId7"/>
    <p:sldId id="258" r:id="rId8"/>
    <p:sldId id="259" r:id="rId9"/>
    <p:sldId id="260" r:id="rId10"/>
    <p:sldId id="261" r:id="rId11"/>
    <p:sldId id="262" r:id="rId12"/>
    <p:sldId id="273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9" d="100"/>
          <a:sy n="69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CAE2-C69B-4C30-A306-4382EBC346D1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F30C-59E3-41FF-9186-50A305848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F30C-59E3-41FF-9186-50A3058486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E4B751-999A-4818-AFD6-83EABC032D3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BB9A23-D7B7-43BE-A6AF-698BDCD401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skt.doctor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429000"/>
            <a:ext cx="604668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Образовательные трезвенные программы в Русской Православной Церкви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на примере </a:t>
            </a:r>
            <a:r>
              <a:rPr lang="ru-RU" b="1" dirty="0" err="1" smtClean="0"/>
              <a:t>Викариатской</a:t>
            </a:r>
            <a:r>
              <a:rPr lang="ru-RU" b="1" dirty="0" smtClean="0"/>
              <a:t> школы трезвости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2304256" cy="17281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Межрегиональное общественное движение в поддержку семейных клубов трезвости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(МОД СКТ)</a:t>
            </a:r>
          </a:p>
          <a:p>
            <a:pPr algn="l"/>
            <a:endParaRPr lang="ru-RU" sz="20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000" b="1" dirty="0" err="1" smtClean="0">
                <a:solidFill>
                  <a:srgbClr val="002060"/>
                </a:solidFill>
              </a:rPr>
              <a:t>Магай</a:t>
            </a:r>
            <a:r>
              <a:rPr lang="ru-RU" sz="2000" b="1" dirty="0" smtClean="0">
                <a:solidFill>
                  <a:srgbClr val="002060"/>
                </a:solidFill>
              </a:rPr>
              <a:t> Андрей Игоревич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r>
              <a:rPr lang="ru-RU" dirty="0" smtClean="0"/>
              <a:t>Специальный курс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руководителей приходских семейных клубов трезвости</a:t>
            </a:r>
          </a:p>
          <a:p>
            <a:r>
              <a:rPr lang="ru-RU" dirty="0" smtClean="0"/>
              <a:t>Непрерывная подготовка на всем протяжении работы СКТ</a:t>
            </a:r>
          </a:p>
          <a:p>
            <a:r>
              <a:rPr lang="ru-RU" dirty="0" smtClean="0"/>
              <a:t>Работа в формате </a:t>
            </a:r>
            <a:r>
              <a:rPr lang="ru-RU" dirty="0" err="1" smtClean="0"/>
              <a:t>интервизии</a:t>
            </a:r>
            <a:endParaRPr lang="ru-RU" dirty="0" smtClean="0"/>
          </a:p>
          <a:p>
            <a:r>
              <a:rPr lang="ru-RU" dirty="0" smtClean="0"/>
              <a:t>Обсуждение актуальных вопросов проведения СКТ</a:t>
            </a:r>
          </a:p>
          <a:p>
            <a:r>
              <a:rPr lang="ru-RU" dirty="0" smtClean="0"/>
              <a:t>Супервизор – научный руководитель ВШТ, доцент кафедры наркологии РМАПО, к.м.н. Е.А. </a:t>
            </a:r>
            <a:r>
              <a:rPr lang="ru-RU" dirty="0" err="1" smtClean="0"/>
              <a:t>Соборникова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5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r>
              <a:rPr lang="ru-RU" dirty="0" smtClean="0"/>
              <a:t>Практический курс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Выпускники и школьники ВШТ</a:t>
            </a:r>
          </a:p>
          <a:p>
            <a:r>
              <a:rPr lang="ru-RU" dirty="0" smtClean="0"/>
              <a:t>Работа с прихожанами Патриаршего Подворья храма Всех Святых во </a:t>
            </a:r>
            <a:r>
              <a:rPr lang="ru-RU" dirty="0" err="1" smtClean="0"/>
              <a:t>Всехсвятском</a:t>
            </a:r>
            <a:r>
              <a:rPr lang="ru-RU" dirty="0" smtClean="0"/>
              <a:t> на Соколе </a:t>
            </a:r>
          </a:p>
          <a:p>
            <a:r>
              <a:rPr lang="ru-RU" dirty="0" smtClean="0"/>
              <a:t>Занятия в виде семинаров с лекциями и ответами на вопросы</a:t>
            </a:r>
          </a:p>
          <a:p>
            <a:r>
              <a:rPr lang="ru-RU" dirty="0" smtClean="0"/>
              <a:t>Образовательная программа  и деятельность курируется научным руководителем ВШТ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/>
          <a:lstStyle/>
          <a:p>
            <a:r>
              <a:rPr lang="ru-RU" dirty="0" smtClean="0"/>
              <a:t>Интенсивный 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заявкам от представителей регионов</a:t>
            </a:r>
          </a:p>
          <a:p>
            <a:r>
              <a:rPr lang="ru-RU" dirty="0" smtClean="0"/>
              <a:t>Проводится на базе храма Всех Святых во </a:t>
            </a:r>
            <a:r>
              <a:rPr lang="ru-RU" dirty="0" err="1" smtClean="0"/>
              <a:t>Всехсвятском</a:t>
            </a:r>
            <a:r>
              <a:rPr lang="ru-RU" dirty="0" smtClean="0"/>
              <a:t> на Соколе </a:t>
            </a:r>
          </a:p>
          <a:p>
            <a:r>
              <a:rPr lang="ru-RU" dirty="0" smtClean="0"/>
              <a:t>Продолжительность – 4 дня</a:t>
            </a:r>
          </a:p>
          <a:p>
            <a:r>
              <a:rPr lang="ru-RU" dirty="0" smtClean="0"/>
              <a:t>Программа: лекции, семинары, практические занятия на школе и на семейных клубах трезвости.</a:t>
            </a:r>
          </a:p>
          <a:p>
            <a:r>
              <a:rPr lang="ru-RU" dirty="0" smtClean="0"/>
              <a:t>Дистанционная форма образования (возможно)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Сотрудничество ВШТ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Северное </a:t>
            </a:r>
            <a:r>
              <a:rPr lang="ru-RU" dirty="0" err="1" smtClean="0"/>
              <a:t>викариатство</a:t>
            </a:r>
            <a:r>
              <a:rPr lang="ru-RU" dirty="0" smtClean="0"/>
              <a:t> города Москвы – управляющий епископ </a:t>
            </a:r>
            <a:r>
              <a:rPr lang="ru-RU" dirty="0" err="1" smtClean="0"/>
              <a:t>Бронницкий</a:t>
            </a:r>
            <a:r>
              <a:rPr lang="ru-RU" dirty="0" smtClean="0"/>
              <a:t> </a:t>
            </a:r>
            <a:r>
              <a:rPr lang="ru-RU" dirty="0" err="1" smtClean="0"/>
              <a:t>Парамон</a:t>
            </a:r>
            <a:endParaRPr lang="ru-RU" dirty="0" smtClean="0"/>
          </a:p>
          <a:p>
            <a:r>
              <a:rPr lang="ru-RU" dirty="0" smtClean="0"/>
              <a:t>Координационный центр по противодействию </a:t>
            </a:r>
            <a:r>
              <a:rPr lang="ru-RU" dirty="0" err="1" smtClean="0"/>
              <a:t>АиН</a:t>
            </a:r>
            <a:r>
              <a:rPr lang="ru-RU" dirty="0" smtClean="0"/>
              <a:t> Северного </a:t>
            </a:r>
            <a:r>
              <a:rPr lang="ru-RU" dirty="0" err="1" smtClean="0"/>
              <a:t>викариатства</a:t>
            </a:r>
            <a:r>
              <a:rPr lang="ru-RU" dirty="0" smtClean="0"/>
              <a:t> города Москвы – руководитель иерей Алексий Авдюшко</a:t>
            </a:r>
          </a:p>
          <a:p>
            <a:r>
              <a:rPr lang="ru-RU" dirty="0" smtClean="0"/>
              <a:t>Межрегиональное общественное движение в поддержку семейных клубов трезвости – руководитель протоиерей Алексий Бабурин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Координатор – Андрей </a:t>
            </a:r>
            <a:r>
              <a:rPr lang="ru-RU" dirty="0" err="1" smtClean="0"/>
              <a:t>Магай</a:t>
            </a:r>
            <a:endParaRPr lang="ru-RU" dirty="0" smtClean="0"/>
          </a:p>
          <a:p>
            <a:r>
              <a:rPr lang="ru-RU" dirty="0" smtClean="0"/>
              <a:t>Телефон – 8-926-357-70-24</a:t>
            </a:r>
          </a:p>
          <a:p>
            <a:r>
              <a:rPr lang="ru-RU" dirty="0" smtClean="0"/>
              <a:t>Сайт – </a:t>
            </a:r>
            <a:r>
              <a:rPr lang="en-US" dirty="0" smtClean="0"/>
              <a:t>centrnasokole.pravorg.ru</a:t>
            </a:r>
          </a:p>
          <a:p>
            <a:r>
              <a:rPr lang="ru-RU" dirty="0" smtClean="0"/>
              <a:t>Почта – </a:t>
            </a:r>
            <a:r>
              <a:rPr lang="en-US" dirty="0" smtClean="0">
                <a:hlinkClick r:id="rId2"/>
              </a:rPr>
              <a:t>pskt.doctor@yandex.ru</a:t>
            </a:r>
            <a:endParaRPr lang="en-US" dirty="0" smtClean="0"/>
          </a:p>
          <a:p>
            <a:r>
              <a:rPr lang="ru-RU" dirty="0" smtClean="0"/>
              <a:t>Информационные ресурсы: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Фейсбук</a:t>
            </a:r>
            <a:r>
              <a:rPr lang="ru-RU" dirty="0" smtClean="0"/>
              <a:t> (Координационный Центр ПАН СВ),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Вконтакте</a:t>
            </a:r>
            <a:r>
              <a:rPr lang="ru-RU" dirty="0" smtClean="0"/>
              <a:t> (Семейные клубы трезвости), </a:t>
            </a:r>
            <a:endParaRPr lang="en-US" dirty="0" smtClean="0"/>
          </a:p>
          <a:p>
            <a:r>
              <a:rPr lang="ru-RU" dirty="0" smtClean="0"/>
              <a:t>ЖЖ (</a:t>
            </a:r>
            <a:r>
              <a:rPr lang="en-US" dirty="0" smtClean="0"/>
              <a:t>skt2013.livejournal.com)</a:t>
            </a:r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9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ВШТ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Создана на базе школы руководителей СКТ</a:t>
            </a:r>
          </a:p>
          <a:p>
            <a:r>
              <a:rPr lang="ru-RU" dirty="0" smtClean="0"/>
              <a:t>Действует с 2013 года по благословению владыки Марка, митрополита Рязанского и Михайловского</a:t>
            </a:r>
          </a:p>
          <a:p>
            <a:r>
              <a:rPr lang="ru-RU" dirty="0" smtClean="0"/>
              <a:t>В 2013 году состоялись курсы руководителей СКТ</a:t>
            </a:r>
          </a:p>
          <a:p>
            <a:r>
              <a:rPr lang="ru-RU" dirty="0" smtClean="0"/>
              <a:t>В 2014-2015 годах профессиональную переподготовку прошли 25 руководителей семейных клубов трезвости</a:t>
            </a:r>
          </a:p>
          <a:p>
            <a:r>
              <a:rPr lang="ru-RU" dirty="0" smtClean="0"/>
              <a:t>В 2016 году подготовлены 20 волонтеров, часть из которых начала работу в качестве ведущих СКТ</a:t>
            </a:r>
          </a:p>
          <a:p>
            <a:r>
              <a:rPr lang="ru-RU" dirty="0" smtClean="0"/>
              <a:t>В 2016 году состоялась научно-практическая конференция с международным участием (Сербия, Хорватия) в НЦПЗ, участие в </a:t>
            </a:r>
            <a:r>
              <a:rPr lang="ru-RU" dirty="0" err="1" smtClean="0"/>
              <a:t>противоалкогольной</a:t>
            </a:r>
            <a:r>
              <a:rPr lang="ru-RU" dirty="0" smtClean="0"/>
              <a:t> школе в Хорватии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44" y="4538240"/>
            <a:ext cx="4501311" cy="2061927"/>
          </a:xfrm>
        </p:spPr>
      </p:pic>
      <p:pic>
        <p:nvPicPr>
          <p:cNvPr id="1026" name="Picture 2" descr="C:\Users\doktor\Desktop\ФОТО для сайта\Школа\История шко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7100" y="-5365750"/>
            <a:ext cx="888111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ktor\Desktop\ФОТО для сайта\Школа\Школа на Соколе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90" y="2573546"/>
            <a:ext cx="2489306" cy="16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ktor\Desktop\ФОТО для сайта\Школа\Сертификат 2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38" y="729630"/>
            <a:ext cx="2448217" cy="17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ktor\Desktop\ФОТО для сайта\КЦ ПАН\Открытие КЦПА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2" y="696441"/>
            <a:ext cx="2411760" cy="16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ktor\Desktop\ФОТО для сайта\КЦ ПАН\Школа сертификат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3" y="712465"/>
            <a:ext cx="2451097" cy="16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ktor\Desktop\ФОТО для сайта\Школа\Выпуск 20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80" y="2664366"/>
            <a:ext cx="2631331" cy="14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ktor\Desktop\ФОТО для сайта\Наука\Курсы РСКТ\Курсы ПСК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9" y="2590239"/>
            <a:ext cx="2460519" cy="16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oktor\Desktop\ФОТО для сайта\Школа\Школа Сокол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7475" y="-8758237"/>
            <a:ext cx="8914740" cy="60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oktor\Desktop\ФОТО для сайта\Школа\Школа Сокол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7025" y="-10987088"/>
            <a:ext cx="13370243" cy="91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8" y="4509120"/>
            <a:ext cx="3081935" cy="21084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Викариатская</a:t>
            </a:r>
            <a:r>
              <a:rPr lang="ru-RU" dirty="0" smtClean="0"/>
              <a:t> школа трезвости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3 ступени образования</a:t>
            </a:r>
            <a:r>
              <a:rPr lang="en-US" dirty="0" smtClean="0"/>
              <a:t> + </a:t>
            </a:r>
            <a:r>
              <a:rPr lang="ru-RU" dirty="0" err="1" smtClean="0"/>
              <a:t>интенсив</a:t>
            </a:r>
            <a:endParaRPr lang="ru-RU" dirty="0" smtClean="0"/>
          </a:p>
          <a:p>
            <a:r>
              <a:rPr lang="ru-RU" dirty="0" smtClean="0"/>
              <a:t>Модульный принцип обучения</a:t>
            </a:r>
          </a:p>
          <a:p>
            <a:r>
              <a:rPr lang="ru-RU" dirty="0" smtClean="0"/>
              <a:t>Методология - </a:t>
            </a:r>
            <a:r>
              <a:rPr lang="ru-RU" dirty="0" err="1" smtClean="0"/>
              <a:t>биопсихосоциодуховный</a:t>
            </a:r>
            <a:r>
              <a:rPr lang="ru-RU" dirty="0" smtClean="0"/>
              <a:t> подход, создание </a:t>
            </a:r>
            <a:r>
              <a:rPr lang="ru-RU" dirty="0" err="1" smtClean="0"/>
              <a:t>мультидисциплинарной</a:t>
            </a:r>
            <a:r>
              <a:rPr lang="ru-RU" dirty="0" smtClean="0"/>
              <a:t> доступной среды обучения</a:t>
            </a:r>
            <a:endParaRPr lang="ru-RU" dirty="0"/>
          </a:p>
          <a:p>
            <a:r>
              <a:rPr lang="ru-RU" dirty="0" smtClean="0"/>
              <a:t>Формат работы церковно-приходской школы</a:t>
            </a:r>
          </a:p>
          <a:p>
            <a:r>
              <a:rPr lang="ru-RU" dirty="0" smtClean="0"/>
              <a:t>Высокий профессиональный уровень педагогического обеспечения и кадровый состав ВШТ </a:t>
            </a:r>
          </a:p>
          <a:p>
            <a:r>
              <a:rPr lang="ru-RU" dirty="0" smtClean="0"/>
              <a:t>Сотрудничество с международными  специалистами в области антинаркотических программ (</a:t>
            </a:r>
            <a:r>
              <a:rPr lang="en-US" dirty="0" smtClean="0"/>
              <a:t>WACAT)</a:t>
            </a:r>
            <a:endParaRPr lang="ru-RU" dirty="0" smtClean="0"/>
          </a:p>
          <a:p>
            <a:r>
              <a:rPr lang="ru-RU" dirty="0"/>
              <a:t>Сертификация выпускников</a:t>
            </a:r>
          </a:p>
          <a:p>
            <a:r>
              <a:rPr lang="ru-RU" dirty="0" smtClean="0"/>
              <a:t>Школа организована на принципе самоокупаемости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Педагоги ВШТ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Духовник ВШТ, руководитель КЦ ПАН СВ иерей Алексий Авдюшко </a:t>
            </a:r>
          </a:p>
          <a:p>
            <a:r>
              <a:rPr lang="ru-RU" dirty="0" smtClean="0"/>
              <a:t>Директор ВШТ, </a:t>
            </a:r>
            <a:r>
              <a:rPr lang="ru-RU" dirty="0" err="1" smtClean="0"/>
              <a:t>к.п.н</a:t>
            </a:r>
            <a:r>
              <a:rPr lang="ru-RU" dirty="0" smtClean="0"/>
              <a:t>. Г.В. Гусев</a:t>
            </a:r>
          </a:p>
          <a:p>
            <a:r>
              <a:rPr lang="ru-RU" dirty="0"/>
              <a:t>Завуч, старший преподаватель </a:t>
            </a:r>
            <a:r>
              <a:rPr lang="ru-RU" dirty="0" err="1"/>
              <a:t>Николо-Перервинской</a:t>
            </a:r>
            <a:r>
              <a:rPr lang="ru-RU" dirty="0"/>
              <a:t> </a:t>
            </a:r>
            <a:r>
              <a:rPr lang="ru-RU" dirty="0" smtClean="0"/>
              <a:t>семинарии,  </a:t>
            </a:r>
            <a:r>
              <a:rPr lang="ru-RU" dirty="0" err="1" smtClean="0"/>
              <a:t>А.А.Горячева</a:t>
            </a:r>
            <a:endParaRPr lang="ru-RU" dirty="0" smtClean="0"/>
          </a:p>
          <a:p>
            <a:r>
              <a:rPr lang="ru-RU" dirty="0" smtClean="0"/>
              <a:t>Врач нарколог-психотерапевт, к.м.н., доцент кафедры наркологии РМАПО </a:t>
            </a:r>
            <a:r>
              <a:rPr lang="ru-RU" dirty="0" err="1" smtClean="0"/>
              <a:t>Е.А.Соборникова</a:t>
            </a:r>
            <a:endParaRPr lang="ru-RU" dirty="0" smtClean="0"/>
          </a:p>
          <a:p>
            <a:r>
              <a:rPr lang="ru-RU" dirty="0" smtClean="0"/>
              <a:t>Семейный психолог Л.В. Годунова</a:t>
            </a:r>
          </a:p>
          <a:p>
            <a:r>
              <a:rPr lang="ru-RU" dirty="0" smtClean="0"/>
              <a:t>Председатель ЗОТ, к.х.н., диакон Иоанн Клименко</a:t>
            </a:r>
          </a:p>
          <a:p>
            <a:r>
              <a:rPr lang="ru-RU" dirty="0" smtClean="0"/>
              <a:t>Другие специалисты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Преподаватели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doktor\Desktop\ФОТО для сайта\Лица\Авдюшко обре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7" y="1556792"/>
            <a:ext cx="1994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ktor\Desktop\ФОТО для сайта\Лица\Анна Горчева обре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7" y="4025031"/>
            <a:ext cx="1870466" cy="2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ktor\Desktop\ФОТО для сайта\Лица\Георгий Гусев об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94" y="1556792"/>
            <a:ext cx="2056023" cy="24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ktor\Desktop\ФОТО для сайта\Лица\Соборникова обре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078880" cy="22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ktor\Desktop\ФОТО для сайта\Лица\Тасалова обрез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94" y="4234530"/>
            <a:ext cx="2042347" cy="22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oktor\Desktop\ФОТО для сайта\Лица\Диакон Иоанн обрез сильно коротки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29" y="4212024"/>
            <a:ext cx="1888952" cy="22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1001266"/>
          </a:xfrm>
        </p:spPr>
        <p:txBody>
          <a:bodyPr/>
          <a:lstStyle/>
          <a:p>
            <a:r>
              <a:rPr lang="ru-RU" dirty="0" smtClean="0"/>
              <a:t>Содержание ВШТ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рофессиональные </a:t>
            </a:r>
            <a:r>
              <a:rPr lang="ru-RU" dirty="0"/>
              <a:t>знания  в области наркологии и преодоления пагубных </a:t>
            </a:r>
            <a:r>
              <a:rPr lang="ru-RU" dirty="0" smtClean="0"/>
              <a:t>страстей</a:t>
            </a:r>
          </a:p>
          <a:p>
            <a:r>
              <a:rPr lang="ru-RU" dirty="0" smtClean="0"/>
              <a:t>Психологическое обоснование феномена </a:t>
            </a:r>
            <a:r>
              <a:rPr lang="ru-RU" dirty="0" err="1" smtClean="0"/>
              <a:t>созависимости</a:t>
            </a:r>
            <a:r>
              <a:rPr lang="ru-RU" dirty="0" smtClean="0"/>
              <a:t> и способов его преодоления</a:t>
            </a:r>
          </a:p>
          <a:p>
            <a:r>
              <a:rPr lang="ru-RU" dirty="0" smtClean="0"/>
              <a:t>Основные принципы групповой психотерапии</a:t>
            </a:r>
          </a:p>
          <a:p>
            <a:r>
              <a:rPr lang="ru-RU" dirty="0" smtClean="0"/>
              <a:t>Современные технологии церковной реабилитации зависимых от алкоголя и наркотиков, а также членов их семей</a:t>
            </a:r>
          </a:p>
          <a:p>
            <a:r>
              <a:rPr lang="ru-RU" dirty="0" err="1" smtClean="0"/>
              <a:t>Видеосопровождение</a:t>
            </a:r>
            <a:r>
              <a:rPr lang="ru-RU" dirty="0" smtClean="0"/>
              <a:t> занятий школы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9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ВШТ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Минимальные требования к поступлению в школу</a:t>
            </a:r>
          </a:p>
          <a:p>
            <a:r>
              <a:rPr lang="ru-RU" dirty="0" smtClean="0"/>
              <a:t>Школьники получают знания</a:t>
            </a:r>
            <a:r>
              <a:rPr lang="ru-RU" dirty="0"/>
              <a:t>, </a:t>
            </a:r>
            <a:r>
              <a:rPr lang="ru-RU" dirty="0" smtClean="0"/>
              <a:t>формируют </a:t>
            </a:r>
            <a:r>
              <a:rPr lang="ru-RU" dirty="0"/>
              <a:t>навыки и умения, необходимые для решения задач приобретения трезвого образа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соответствующих профессиональных и конфессионально-ориентированных </a:t>
            </a:r>
            <a:r>
              <a:rPr lang="ru-RU" dirty="0" smtClean="0"/>
              <a:t>компетенций</a:t>
            </a:r>
          </a:p>
          <a:p>
            <a:r>
              <a:rPr lang="ru-RU" dirty="0" smtClean="0"/>
              <a:t>Обучение позволяет </a:t>
            </a:r>
            <a:r>
              <a:rPr lang="ru-RU" dirty="0"/>
              <a:t>сформировать уверенную духовно-ориентированную позицию волонтера трезвенного движения в русле Русской Православной Церкви </a:t>
            </a:r>
          </a:p>
        </p:txBody>
      </p:sp>
    </p:spTree>
    <p:extLst>
      <p:ext uri="{BB962C8B-B14F-4D97-AF65-F5344CB8AC3E}">
        <p14:creationId xmlns:p14="http://schemas.microsoft.com/office/powerpoint/2010/main" val="201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азовый 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требуется специальной подготовки</a:t>
            </a:r>
          </a:p>
          <a:p>
            <a:r>
              <a:rPr lang="ru-RU" dirty="0" smtClean="0"/>
              <a:t>Теоретические знания и практические навыки работы</a:t>
            </a:r>
          </a:p>
          <a:p>
            <a:r>
              <a:rPr lang="ru-RU" dirty="0" smtClean="0"/>
              <a:t>Обучение в течение 1 года</a:t>
            </a:r>
          </a:p>
          <a:p>
            <a:r>
              <a:rPr lang="ru-RU" dirty="0" smtClean="0"/>
              <a:t>Контроль знаний</a:t>
            </a:r>
          </a:p>
          <a:p>
            <a:r>
              <a:rPr lang="ru-RU" dirty="0" smtClean="0"/>
              <a:t>Семинарские занятия и опыт работы на семейных клубах трезвости</a:t>
            </a:r>
          </a:p>
          <a:p>
            <a:r>
              <a:rPr lang="ru-RU" dirty="0" smtClean="0"/>
              <a:t>Преподаватели – профессиональные врачи, психологи, священнослужители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9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525</Words>
  <Application>Microsoft Office PowerPoint</Application>
  <PresentationFormat>Экран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Образовательные трезвенные программы в Русской Православной Церкви   на примере Викариатской школы трезвости</vt:lpstr>
      <vt:lpstr>История ВШТ </vt:lpstr>
      <vt:lpstr>Презентация PowerPoint</vt:lpstr>
      <vt:lpstr>Викариатская школа трезвости</vt:lpstr>
      <vt:lpstr>Педагоги ВШТ </vt:lpstr>
      <vt:lpstr>Преподаватели школы</vt:lpstr>
      <vt:lpstr>Содержание ВШТ</vt:lpstr>
      <vt:lpstr>Цели и задачи ВШТ</vt:lpstr>
      <vt:lpstr>Базовый курс</vt:lpstr>
      <vt:lpstr>Специальный курс </vt:lpstr>
      <vt:lpstr>Практический курс</vt:lpstr>
      <vt:lpstr>Интенсивный курс</vt:lpstr>
      <vt:lpstr>Сотрудничество ВШТ</vt:lpstr>
      <vt:lpstr>Контакты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трезвенные программы в Русской Православной Церкви на примере Викариатской школы трезвости</dc:title>
  <dc:creator>doktor</dc:creator>
  <cp:lastModifiedBy>doktor</cp:lastModifiedBy>
  <cp:revision>16</cp:revision>
  <dcterms:created xsi:type="dcterms:W3CDTF">2016-11-08T06:54:25Z</dcterms:created>
  <dcterms:modified xsi:type="dcterms:W3CDTF">2016-11-09T11:31:08Z</dcterms:modified>
</cp:coreProperties>
</file>